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9" r:id="rId3"/>
    <p:sldId id="260" r:id="rId4"/>
    <p:sldId id="261" r:id="rId5"/>
    <p:sldId id="264" r:id="rId6"/>
    <p:sldId id="265" r:id="rId7"/>
    <p:sldId id="266" r:id="rId8"/>
    <p:sldId id="262" r:id="rId9"/>
    <p:sldId id="263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EE8FC-FB0E-4052-97E6-66350B35A028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341E0-C6CF-418E-B6F7-8BC1EE4A2B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81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341E0-C6CF-418E-B6F7-8BC1EE4A2B0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862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6F62A-F241-4827-B0E8-E63E0D6C0A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5F9AB-F5C4-436B-ADE3-EB6F9AADD8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F1F03-FD40-4FC0-94B2-28DE9B9AC1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C7BBE-9931-4D13-82A1-5832A9ED26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CF1A3-EF77-478B-ABD2-A51EDABA8B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2BBBF-78B8-42E5-A9C7-250FD18D20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A51AEE-D269-430A-914D-389689DC1F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6F4FF-8383-4C3F-84D2-62D392D782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51FD0-ABCA-4127-9174-55BCC914E0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20F918-78D2-4D02-9C6F-F5664D585B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0A8C8-11E1-458A-9B48-504AAD9041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5616AD0-A11B-4056-AA66-FE6E7559BCF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hyperlink" Target="http://upload.wikimedia.org/wikipedia/commons/6/69/LavrentyevskayaLetopi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rthodox-church.kiev.ua/data/image/news/14/31/1431_big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://img-fotki.yandex.ru/get/4405/75294594.0/0_6e3dc_74732e3e_XL" TargetMode="Externa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0%B5%D1%80%D1%91%D0%B7%D0%B0" TargetMode="External"/><Relationship Id="rId2" Type="http://schemas.openxmlformats.org/officeDocument/2006/relationships/hyperlink" Target="http://ru.wikipedia.org/wiki/%D0%9A%D0%BE%D1%80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hyperlink" Target="http://ru.wikipedia.org/wiki/%D0%9A%D0%BE%D0%B6%D0%B0_(%D0%BC%D0%B0%D1%82%D0%B5%D1%80%D0%B8%D0%B0%D0%BB)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900igr.net/datas/literatura/Drevnjaja-Rus/0006-006-Letopisets-Nestor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upload.wikimedia.org/wikipedia/commons/thumb/d/da/%D0%9F%D0%B5%D1%81%D0%BD%D1%8C_%D0%BE_%D0%B2%D0%B5%D1%89%D0%B5%D0%BC_%D0%9E%D0%BB%D0%B5%D0%B3%D0%B5.jpg/800px-%D0%9F%D0%B5%D1%81%D0%BD%D1%8C_%D0%BE_%D0%B2%D0%B5%D1%89%D0%B5%D0%BC_%D0%9E%D0%BB%D0%B5%D0%B3%D0%B5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0200" y="4495800"/>
            <a:ext cx="1905000" cy="10207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4  класс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743200" y="2438400"/>
            <a:ext cx="4572000" cy="1143000"/>
          </a:xfrm>
        </p:spPr>
        <p:txBody>
          <a:bodyPr/>
          <a:lstStyle/>
          <a:p>
            <a:r>
              <a:rPr lang="ru-RU" sz="6600" b="1" i="1" dirty="0" smtClean="0"/>
              <a:t>Летописи</a:t>
            </a:r>
            <a:endParaRPr lang="ru-RU" sz="6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24200" y="457200"/>
            <a:ext cx="2147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яства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0400" y="1905000"/>
            <a:ext cx="25907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гривна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5361" y="1295400"/>
            <a:ext cx="5011307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atin typeface="Monotype Corsiva" pitchFamily="66" charset="0"/>
              </a:rPr>
              <a:t>(устар.)еда,  кушанье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2743200"/>
            <a:ext cx="7696200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atin typeface="Monotype Corsiva" pitchFamily="66" charset="0"/>
              </a:rPr>
              <a:t>Денежная  единица в  Древней  Руси –серебряный  или золотой  слиток весом  около  400 г  </a:t>
            </a:r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90800" y="609600"/>
            <a:ext cx="3488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паволоки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1371600"/>
            <a:ext cx="6781800" cy="17543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Шелковые  ткани,  покрывала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95600" y="2971800"/>
            <a:ext cx="3500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уророчье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3886200"/>
            <a:ext cx="6858000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драгоценности,  наряды</a:t>
            </a:r>
            <a:endParaRPr lang="ru-RU" sz="5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685800"/>
            <a:ext cx="5943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Царьград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1676400"/>
            <a:ext cx="7543800" cy="258532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Древнерусское название  города  Константинополя.  Сейчас  это  город  Стамбул</a:t>
            </a:r>
            <a:endParaRPr lang="ru-RU" sz="5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0" y="609600"/>
            <a:ext cx="27742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ВОЛХВЫ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2743200"/>
            <a:ext cx="3340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кудесник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6600" y="4267200"/>
            <a:ext cx="2398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слыть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1219200"/>
            <a:ext cx="7848600" cy="17543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у  древних  славян:  чародеи,  колдуны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800" y="3581400"/>
            <a:ext cx="7848600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волхв,  чародей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09800" y="5029200"/>
            <a:ext cx="6400800" cy="17543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быть  известным  в качестве  кого-нибудь</a:t>
            </a:r>
            <a:endParaRPr lang="ru-RU" sz="5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Ð¸Ð½ÐºÐ²Ðµ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08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35/cariksergej.2/0_162f6_d4f39180_X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00042"/>
            <a:ext cx="7072362" cy="5857916"/>
          </a:xfrm>
          <a:prstGeom prst="horizontalScroll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6429396"/>
            <a:ext cx="8458200" cy="71438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ln>
                  <a:solidFill>
                    <a:srgbClr val="00B050"/>
                  </a:solidFill>
                </a:ln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ЛИТЕРАТУРНЫЙ</a:t>
            </a:r>
          </a:p>
          <a:p>
            <a:pPr algn="ctr"/>
            <a:endParaRPr lang="ru-RU" sz="7200" b="1" dirty="0" smtClean="0">
              <a:ln>
                <a:solidFill>
                  <a:srgbClr val="00B050"/>
                </a:solidFill>
              </a:ln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ln>
                  <a:solidFill>
                    <a:srgbClr val="00B050"/>
                  </a:solidFill>
                </a:ln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ru-RU" sz="7200" b="1" dirty="0" smtClean="0">
              <a:ln>
                <a:solidFill>
                  <a:srgbClr val="00B050"/>
                </a:solidFill>
              </a:ln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ln>
                  <a:solidFill>
                    <a:srgbClr val="00B050"/>
                  </a:solidFill>
                </a:ln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СЛОВАРЬ</a:t>
            </a:r>
            <a:endParaRPr lang="ru-RU" sz="7200" b="1" dirty="0">
              <a:ln>
                <a:solidFill>
                  <a:srgbClr val="00B050"/>
                </a:solidFill>
              </a:ln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089548"/>
          </a:xfrm>
          <a:ln>
            <a:noFill/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/>
              <a:t> </a:t>
            </a:r>
            <a:r>
              <a:rPr lang="ru-RU" sz="8000" b="1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7C80"/>
                </a:solidFill>
              </a:rPr>
              <a:t>Ле́топись</a:t>
            </a:r>
            <a:r>
              <a:rPr lang="ru-RU" sz="60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7C80"/>
                </a:solidFill>
              </a:rPr>
              <a:t> </a:t>
            </a:r>
            <a:endParaRPr lang="ru-RU" sz="4400" b="1" dirty="0" smtClean="0">
              <a:ln>
                <a:solidFill>
                  <a:schemeClr val="accent1">
                    <a:lumMod val="75000"/>
                  </a:schemeClr>
                </a:solidFill>
              </a:ln>
            </a:endParaRPr>
          </a:p>
          <a:p>
            <a:pPr algn="ctr">
              <a:buNone/>
            </a:pPr>
            <a:r>
              <a:rPr lang="ru-RU" sz="6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</a:rPr>
              <a:t>  Запись  </a:t>
            </a:r>
          </a:p>
          <a:p>
            <a:pPr algn="ctr">
              <a:buNone/>
            </a:pPr>
            <a:r>
              <a:rPr lang="ru-RU" sz="6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</a:rPr>
              <a:t>важнейших  событий  из  года  в  год,  </a:t>
            </a:r>
          </a:p>
          <a:p>
            <a:pPr algn="ctr">
              <a:buNone/>
            </a:pPr>
            <a:r>
              <a:rPr lang="ru-RU" sz="6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</a:rPr>
              <a:t>из  лета  в  лето.</a:t>
            </a:r>
            <a:endParaRPr lang="ru-RU" sz="4800" b="1" dirty="0">
              <a:ln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pic>
        <p:nvPicPr>
          <p:cNvPr id="4" name="Рисунок 3" descr="Файл:LavrentyevskayaLetopis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8600"/>
            <a:ext cx="428628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55.radikal.ru/i150/0811/58/a7f5bb79d7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152400"/>
            <a:ext cx="4429156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2002-07.photosight.ru/08/1869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1.i.ua/prikol/pic/0/9/433990_41765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tatic.diary.ru/userdir/1/3/5/6/1356954/457117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а 3 из 47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75088"/>
            <a:ext cx="4572000" cy="66744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9601" y="838200"/>
            <a:ext cx="37338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Монах  </a:t>
            </a:r>
          </a:p>
          <a:p>
            <a:pPr algn="ctr"/>
            <a:r>
              <a:rPr lang="ru-RU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Киево</a:t>
            </a:r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Печерского  монастыря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Нестор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2" name="Picture 4" descr="Картинка 3 из 288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609600"/>
            <a:ext cx="3826193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857232"/>
            <a:ext cx="8686800" cy="357190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6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Берёста, или береста́ </a:t>
            </a:r>
            <a:r>
              <a:rPr lang="ru-RU" sz="5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</a:rPr>
              <a:t>— верхний слой (наружная часть) </a:t>
            </a:r>
            <a:r>
              <a:rPr lang="ru-RU" sz="5400" u="sng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hlinkClick r:id="rId2" tooltip="Кора"/>
              </a:rPr>
              <a:t>коры</a:t>
            </a:r>
            <a:r>
              <a:rPr lang="ru-RU" sz="5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</a:rPr>
              <a:t> </a:t>
            </a:r>
            <a:r>
              <a:rPr lang="ru-RU" sz="5400" u="sng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hlinkClick r:id="rId3" tooltip="Берёза"/>
              </a:rPr>
              <a:t>берёзы</a:t>
            </a:r>
            <a:r>
              <a:rPr lang="ru-RU" sz="5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</a:rPr>
              <a:t>. </a:t>
            </a:r>
            <a:br>
              <a:rPr lang="ru-RU" sz="5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</a:rPr>
            </a:br>
            <a:r>
              <a:rPr lang="ru-RU" sz="5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</a:rPr>
              <a:t>Береста была одним из главных писчих материалов,  до появления бумаги. </a:t>
            </a:r>
            <a:endParaRPr lang="ru-RU" sz="5400" dirty="0">
              <a:ln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pic>
        <p:nvPicPr>
          <p:cNvPr id="4" name="Рисунок 3" descr="http://www.aif.ru/application/public/news/473/072dbb0efcbad5951ef1aea158526e4d_bi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071546"/>
            <a:ext cx="8501122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irchleaf.ru/image/ber4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928670"/>
            <a:ext cx="857256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.gorodgid.ru/files/2010/3/10/24302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928670"/>
            <a:ext cx="857256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1462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300" dirty="0" err="1" smtClean="0">
                <a:ln>
                  <a:solidFill>
                    <a:srgbClr val="FF0000"/>
                  </a:solidFill>
                </a:ln>
                <a:solidFill>
                  <a:srgbClr val="00B050"/>
                </a:solidFill>
              </a:rPr>
              <a:t>Перга́мент</a:t>
            </a:r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6000" dirty="0" smtClean="0">
                <a:ln>
                  <a:solidFill>
                    <a:srgbClr val="FFC000"/>
                  </a:solidFill>
                </a:ln>
              </a:rPr>
              <a:t>материал для письма из недублёной </a:t>
            </a:r>
            <a:r>
              <a:rPr lang="ru-RU" sz="6000" u="sng" dirty="0" smtClean="0">
                <a:ln>
                  <a:solidFill>
                    <a:srgbClr val="FFC000"/>
                  </a:solidFill>
                </a:ln>
                <a:hlinkClick r:id="rId2" tooltip="Кожа (материал)"/>
              </a:rPr>
              <a:t>кожи</a:t>
            </a:r>
            <a:r>
              <a:rPr lang="ru-RU" sz="6000" dirty="0" smtClean="0">
                <a:ln>
                  <a:solidFill>
                    <a:srgbClr val="FFC000"/>
                  </a:solidFill>
                </a:ln>
              </a:rPr>
              <a:t> животных (до изобретения  бумаги)  для  письма. </a:t>
            </a:r>
            <a:endParaRPr lang="ru-RU" dirty="0">
              <a:ln>
                <a:solidFill>
                  <a:srgbClr val="FFC000"/>
                </a:solidFill>
              </a:ln>
            </a:endParaRPr>
          </a:p>
        </p:txBody>
      </p:sp>
      <p:pic>
        <p:nvPicPr>
          <p:cNvPr id="4" name="Рисунок 3" descr="http://www.3kingdom.ru/images/data/artifacts/tks_qst__pergament_mravus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0"/>
            <a:ext cx="650082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lib.umich.edu/files/collections/papyrus/exhibits/images/vellum_l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571900" cy="671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upload.wikimedia.org/wikipedia/commons/f/f6/BH_Selestat_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leglon.clan.su/SVITOK.jpg"/>
          <p:cNvPicPr/>
          <p:nvPr/>
        </p:nvPicPr>
        <p:blipFill>
          <a:blip r:embed="rId2" cstate="print"/>
          <a:srcRect t="8017" r="-2219" b="10208"/>
          <a:stretch>
            <a:fillRect/>
          </a:stretch>
        </p:blipFill>
        <p:spPr bwMode="auto">
          <a:xfrm>
            <a:off x="3286116" y="0"/>
            <a:ext cx="6072198" cy="3643338"/>
          </a:xfrm>
          <a:prstGeom prst="snip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143380"/>
            <a:ext cx="8501122" cy="83820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8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Свиток</a:t>
            </a:r>
            <a:r>
              <a:rPr lang="ru-RU" sz="6000" b="1" dirty="0" smtClean="0"/>
              <a:t> </a:t>
            </a:r>
            <a:br>
              <a:rPr lang="ru-RU" sz="6000" b="1" dirty="0" smtClean="0"/>
            </a:br>
            <a:r>
              <a:rPr lang="ru-RU" sz="6000" b="1" dirty="0" smtClean="0"/>
              <a:t> </a:t>
            </a:r>
            <a:br>
              <a:rPr lang="ru-RU" sz="6000" b="1" dirty="0" smtClean="0"/>
            </a:br>
            <a:r>
              <a:rPr lang="ru-RU" sz="6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свёрнутая    трубкой     </a:t>
            </a:r>
            <a:br>
              <a:rPr lang="ru-RU" sz="6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     рукопись    из                                        </a:t>
            </a:r>
            <a:br>
              <a:rPr lang="ru-RU" sz="6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             пергамента.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sz="6000" b="1" dirty="0"/>
          </a:p>
        </p:txBody>
      </p:sp>
      <p:pic>
        <p:nvPicPr>
          <p:cNvPr id="6" name="Рисунок 5" descr="http://www.design-warez.ru/uploads/posts/2009-02/thumbs/1234960719_be391fbb66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2938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www.edu.ru/files/pics/8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095750" y="1809750"/>
            <a:ext cx="6858000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а 22 из 288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168" y="152400"/>
            <a:ext cx="8652231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Картинка 13 из 300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8664447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90</Words>
  <Application>Microsoft Office PowerPoint</Application>
  <PresentationFormat>Экран (4:3)</PresentationFormat>
  <Paragraphs>36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Monotype Corsiva</vt:lpstr>
      <vt:lpstr>Times New Roman</vt:lpstr>
      <vt:lpstr>Оформление по умолчанию</vt:lpstr>
      <vt:lpstr>Летописи</vt:lpstr>
      <vt:lpstr>Презентация PowerPoint</vt:lpstr>
      <vt:lpstr>Презентация PowerPoint</vt:lpstr>
      <vt:lpstr>Презентация PowerPoint</vt:lpstr>
      <vt:lpstr>      Берёста, или береста́ — верхний слой (наружная часть) коры берёзы.  Береста была одним из главных писчих материалов,  до появления бумаги. </vt:lpstr>
      <vt:lpstr>Перга́мент   материал для письма из недублёной кожи животных (до изобретения  бумаги)  для  письма. </vt:lpstr>
      <vt:lpstr>Свиток    свёрнутая    трубкой            рукопись    из                                                       пергамента.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Windows User</cp:lastModifiedBy>
  <cp:revision>20</cp:revision>
  <cp:lastPrinted>1601-01-01T00:00:00Z</cp:lastPrinted>
  <dcterms:created xsi:type="dcterms:W3CDTF">2012-01-05T18:46:57Z</dcterms:created>
  <dcterms:modified xsi:type="dcterms:W3CDTF">2019-09-04T09:13:08Z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